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1"/>
  </p:notesMasterIdLst>
  <p:sldIdLst>
    <p:sldId id="256" r:id="rId3"/>
    <p:sldId id="257" r:id="rId4"/>
    <p:sldId id="302" r:id="rId5"/>
    <p:sldId id="300" r:id="rId6"/>
    <p:sldId id="303" r:id="rId7"/>
    <p:sldId id="304" r:id="rId8"/>
    <p:sldId id="305" r:id="rId9"/>
    <p:sldId id="30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39" autoAdjust="0"/>
  </p:normalViewPr>
  <p:slideViewPr>
    <p:cSldViewPr snapToGrid="0">
      <p:cViewPr varScale="1">
        <p:scale>
          <a:sx n="77" d="100"/>
          <a:sy n="77" d="100"/>
        </p:scale>
        <p:origin x="88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r>
              <a:rPr lang="en-US" dirty="0"/>
              <a:t>How the RAG Ingestion Pipeline </a:t>
            </a:r>
            <a:r>
              <a:rPr lang="en-US" dirty="0" err="1"/>
              <a:t>Works?The</a:t>
            </a:r>
            <a:r>
              <a:rPr lang="en-US" dirty="0"/>
              <a:t> ingestion pipeline takes unstructured data and prepares it for future retrieval. The steps </a:t>
            </a:r>
            <a:r>
              <a:rPr lang="en-US" dirty="0" err="1"/>
              <a:t>include:Unstructured</a:t>
            </a:r>
            <a:r>
              <a:rPr lang="en-US" dirty="0"/>
              <a:t> Data: This refers to raw data like text files, articles, or documents that lack a predefined </a:t>
            </a:r>
            <a:r>
              <a:rPr lang="en-US" dirty="0" err="1"/>
              <a:t>structure.Chunks</a:t>
            </a:r>
            <a:r>
              <a:rPr lang="en-US" dirty="0"/>
              <a:t> of Data: The unstructured data is split into smaller, more manageable chunks. This makes it easier to process and retrieve relevant information during the generation </a:t>
            </a:r>
            <a:r>
              <a:rPr lang="en-US" dirty="0" err="1"/>
              <a:t>phase.Vector</a:t>
            </a:r>
            <a:r>
              <a:rPr lang="en-US" dirty="0"/>
              <a:t> Embeddings: Each chunk is transformed into a numeric vector representation (embedding) using a model such as BERT. These embeddings are key to comparing and retrieving relevant information, as they capture the semantic meaning of the </a:t>
            </a:r>
            <a:r>
              <a:rPr lang="en-US" dirty="0" err="1"/>
              <a:t>text.Vector</a:t>
            </a:r>
            <a:r>
              <a:rPr lang="en-US" dirty="0"/>
              <a:t> Database: These embeddings are then stored in a vector database. This specialized database enables fast and efficient retrieval of similar vectors based on a given </a:t>
            </a:r>
            <a:r>
              <a:rPr lang="en-US" dirty="0" err="1"/>
              <a:t>query.You</a:t>
            </a:r>
            <a:r>
              <a:rPr lang="en-US" dirty="0"/>
              <a:t> can think of it as if you had a large collection of news articles, the ingestion pipeline would break each article into smaller sections, convert them into vectors using an embedding model, and store them in a vector database. Later, a query like "latest news on climate change" would retrieve the most relevant sections based on the vector similarity.</a:t>
            </a:r>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r>
              <a:rPr lang="en-US" dirty="0"/>
              <a:t>A user query or question is input into the </a:t>
            </a:r>
            <a:r>
              <a:rPr lang="en-US" dirty="0" err="1"/>
              <a:t>system.The</a:t>
            </a:r>
            <a:r>
              <a:rPr lang="en-US" dirty="0"/>
              <a:t> query is converted into an embedding and sent to the vector database to retrieve the top N most similar chunks of </a:t>
            </a:r>
            <a:r>
              <a:rPr lang="en-US" dirty="0" err="1"/>
              <a:t>data.These</a:t>
            </a:r>
            <a:r>
              <a:rPr lang="en-US" dirty="0"/>
              <a:t> retrieved chunks are passed to a language model, which generates a response using the retrieved </a:t>
            </a:r>
            <a:r>
              <a:rPr lang="en-US" dirty="0" err="1"/>
              <a:t>information.lets</a:t>
            </a:r>
            <a:r>
              <a:rPr lang="en-US" dirty="0"/>
              <a:t> say if a user asks, "What is machine learning?", the naive RAG would retrieve relevant chunks from the vector database (such as definitions, explanations from articles), and then generate a detailed answer by combining those chunks.</a:t>
            </a:r>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12/4/2024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12/4/2024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12/4/2024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hyperlink" Target="https://www.pngall.com/database-png/download/2331" TargetMode="External"/><Relationship Id="rId3" Type="http://schemas.openxmlformats.org/officeDocument/2006/relationships/notesSlide" Target="../notesSlides/notesSlide2.xml"/><Relationship Id="rId7" Type="http://schemas.openxmlformats.org/officeDocument/2006/relationships/image" Target="../media/image19.gif"/><Relationship Id="rId12" Type="http://schemas.openxmlformats.org/officeDocument/2006/relationships/image" Target="../media/image15.png"/><Relationship Id="rId2" Type="http://schemas.openxmlformats.org/officeDocument/2006/relationships/slideLayout" Target="../slideLayouts/slideLayout39.xml"/><Relationship Id="rId16" Type="http://schemas.openxmlformats.org/officeDocument/2006/relationships/hyperlink" Target="https://pixabay.com/en/documents-paper-files-148079/" TargetMode="External"/><Relationship Id="rId1" Type="http://schemas.openxmlformats.org/officeDocument/2006/relationships/tags" Target="../tags/tag2.xml"/><Relationship Id="rId6" Type="http://schemas.openxmlformats.org/officeDocument/2006/relationships/image" Target="../media/image16.gif"/><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hyperlink" Target="https://pixabay.com/en/coding-computer-computer-user-pc-1294361/" TargetMode="External"/><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png"/><Relationship Id="rId7" Type="http://schemas.openxmlformats.org/officeDocument/2006/relationships/hyperlink" Target="https://pixabay.com/en/coding-computer-computer-user-pc-1294361/" TargetMode="External"/><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925 -0.01968 L 0.33112 0.09514 L 0.33046 0.09375 " pathEditMode="relative" rAng="0" ptsTypes="AAA">
                                      <p:cBhvr>
                                        <p:cTn id="14" dur="2000" fill="hold"/>
                                        <p:tgtEl>
                                          <p:spTgt spid="7172"/>
                                        </p:tgtEl>
                                        <p:attrNameLst>
                                          <p:attrName>ppt_x</p:attrName>
                                          <p:attrName>ppt_y</p:attrName>
                                        </p:attrNameLst>
                                      </p:cBhvr>
                                      <p:rCtr x="17018" y="5741"/>
                                    </p:animMotion>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7172"/>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17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6" name="Picture 2" descr="Understanding K-Nearest Neighbors (KNN): Classification and Regression |  Towards AI">
            <a:extLst>
              <a:ext uri="{FF2B5EF4-FFF2-40B4-BE49-F238E27FC236}">
                <a16:creationId xmlns:a16="http://schemas.microsoft.com/office/drawing/2014/main" id="{50A754C0-59A2-6332-D190-93A01C7F7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098" y="3061779"/>
            <a:ext cx="1368119" cy="1146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497" y="4328991"/>
            <a:ext cx="3346704" cy="18825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rrow Point Out Sticker by Gwyneth Draws">
            <a:extLst>
              <a:ext uri="{FF2B5EF4-FFF2-40B4-BE49-F238E27FC236}">
                <a16:creationId xmlns:a16="http://schemas.microsoft.com/office/drawing/2014/main" id="{B363947C-0555-1011-A358-5CD714A68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964073" y="4977964"/>
            <a:ext cx="3225117" cy="13752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rrow Point Out Sticker by Gwyneth Draws">
            <a:extLst>
              <a:ext uri="{FF2B5EF4-FFF2-40B4-BE49-F238E27FC236}">
                <a16:creationId xmlns:a16="http://schemas.microsoft.com/office/drawing/2014/main" id="{352A5ED6-06AC-DA7D-75BD-47A7E2892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95350">
            <a:off x="1788104" y="3291968"/>
            <a:ext cx="3501016" cy="143103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antz Perfect Answer GIFs - Find &amp; Share on GIPHY">
            <a:extLst>
              <a:ext uri="{FF2B5EF4-FFF2-40B4-BE49-F238E27FC236}">
                <a16:creationId xmlns:a16="http://schemas.microsoft.com/office/drawing/2014/main" id="{0517A610-76D4-D604-FED0-2A12066E32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50" y="4614970"/>
            <a:ext cx="2190124" cy="163355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0783" y="659511"/>
            <a:ext cx="2454952" cy="2334961"/>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726747" y="778381"/>
            <a:ext cx="2496187" cy="24834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4223045" y="3261833"/>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50126" y="3208405"/>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15765" y="778381"/>
            <a:ext cx="2662414" cy="266241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650581" y="3323389"/>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5315183" y="6362284"/>
            <a:ext cx="627095" cy="400110"/>
          </a:xfrm>
          <a:prstGeom prst="rect">
            <a:avLst/>
          </a:prstGeom>
          <a:noFill/>
        </p:spPr>
        <p:txBody>
          <a:bodyPr wrap="none" rtlCol="0">
            <a:spAutoFit/>
          </a:bodyPr>
          <a:lstStyle/>
          <a:p>
            <a:r>
              <a:rPr lang="en-US" sz="2000" b="1" dirty="0"/>
              <a:t>LLM</a:t>
            </a:r>
          </a:p>
        </p:txBody>
      </p:sp>
      <p:pic>
        <p:nvPicPr>
          <p:cNvPr id="5126" name="Picture 6" descr="Arrow Point Out Sticker by Gwyneth Draws">
            <a:extLst>
              <a:ext uri="{FF2B5EF4-FFF2-40B4-BE49-F238E27FC236}">
                <a16:creationId xmlns:a16="http://schemas.microsoft.com/office/drawing/2014/main" id="{94F55E62-8ABD-09E6-D65D-9F721FA50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4168" y="1353034"/>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rrow Point Out Sticker by Gwyneth Draws">
            <a:extLst>
              <a:ext uri="{FF2B5EF4-FFF2-40B4-BE49-F238E27FC236}">
                <a16:creationId xmlns:a16="http://schemas.microsoft.com/office/drawing/2014/main" id="{F0A45191-1752-13C5-958E-D7E5781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634" y="1332497"/>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gnifying Glass Pro - Apps on Google Play">
            <a:extLst>
              <a:ext uri="{FF2B5EF4-FFF2-40B4-BE49-F238E27FC236}">
                <a16:creationId xmlns:a16="http://schemas.microsoft.com/office/drawing/2014/main" id="{A5F50CDE-E8C5-439A-61E1-103469B946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2820" y="1655436"/>
            <a:ext cx="908304" cy="908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C07649-B226-EA85-C0A7-AD4C48578507}"/>
              </a:ext>
            </a:extLst>
          </p:cNvPr>
          <p:cNvSpPr txBox="1"/>
          <p:nvPr/>
        </p:nvSpPr>
        <p:spPr>
          <a:xfrm>
            <a:off x="4549922" y="5926836"/>
            <a:ext cx="3092155" cy="584775"/>
          </a:xfrm>
          <a:prstGeom prst="rect">
            <a:avLst/>
          </a:prstGeom>
          <a:noFill/>
        </p:spPr>
        <p:txBody>
          <a:bodyPr wrap="square" rtlCol="0">
            <a:spAutoFit/>
          </a:bodyPr>
          <a:lstStyle/>
          <a:p>
            <a:r>
              <a:rPr lang="en-US" sz="3200" b="1" dirty="0"/>
              <a:t>K Documents</a:t>
            </a:r>
          </a:p>
        </p:txBody>
      </p:sp>
      <p:pic>
        <p:nvPicPr>
          <p:cNvPr id="12" name="Picture 6" descr="Arrow Point Out Sticker by Gwyneth Draws">
            <a:extLst>
              <a:ext uri="{FF2B5EF4-FFF2-40B4-BE49-F238E27FC236}">
                <a16:creationId xmlns:a16="http://schemas.microsoft.com/office/drawing/2014/main" id="{446F9EF0-296A-E677-7FE7-9ABF5C7ED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642625" y="4836292"/>
            <a:ext cx="1649439" cy="1375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2EBF10-48D0-5A3A-2C68-795952EF5471}"/>
              </a:ext>
            </a:extLst>
          </p:cNvPr>
          <p:cNvSpPr txBox="1"/>
          <p:nvPr/>
        </p:nvSpPr>
        <p:spPr>
          <a:xfrm>
            <a:off x="8383136" y="4061838"/>
            <a:ext cx="1721049" cy="369332"/>
          </a:xfrm>
          <a:prstGeom prst="rect">
            <a:avLst/>
          </a:prstGeom>
          <a:noFill/>
        </p:spPr>
        <p:txBody>
          <a:bodyPr wrap="none" rtlCol="0">
            <a:spAutoFit/>
          </a:bodyPr>
          <a:lstStyle/>
          <a:p>
            <a:r>
              <a:rPr lang="en-US" dirty="0"/>
              <a:t>Vector Similarity</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085142" y="1545702"/>
            <a:ext cx="4286057" cy="4232481"/>
          </a:xfrm>
          <a:prstGeom prst="rect">
            <a:avLst/>
          </a:prstGeom>
        </p:spPr>
      </p:pic>
      <p:pic>
        <p:nvPicPr>
          <p:cNvPr id="10" name="Picture 6" descr="Arrow Point Out Sticker by Gwyneth Draws">
            <a:extLst>
              <a:ext uri="{FF2B5EF4-FFF2-40B4-BE49-F238E27FC236}">
                <a16:creationId xmlns:a16="http://schemas.microsoft.com/office/drawing/2014/main" id="{E0684145-5BB4-CBA4-B6DC-D1C73C463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647649" y="3630240"/>
            <a:ext cx="1649439" cy="13752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12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1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path" presetSubtype="0" repeatCount="2000" accel="50000" decel="50000" fill="hold" nodeType="withEffect">
                                  <p:stCondLst>
                                    <p:cond delay="0"/>
                                  </p:stCondLst>
                                  <p:childTnLst>
                                    <p:animMotion origin="layout" path="M 2.08333E-6 -0.10695 C 0.04466 -0.10695 0.08112 -0.05093 0.08112 0.01805 C 0.08112 0.08704 0.04466 0.14305 2.08333E-6 0.14305 C -0.04479 0.14305 -0.08112 0.08704 -0.08112 0.01805 C -0.08112 -0.05093 -0.04479 -0.10695 2.08333E-6 -0.10695 Z " pathEditMode="relative" rAng="0" ptsTypes="AAAAA">
                                      <p:cBhvr>
                                        <p:cTn id="45" dur="5000" fill="hold"/>
                                        <p:tgtEl>
                                          <p:spTgt spid="5128"/>
                                        </p:tgtEl>
                                        <p:attrNameLst>
                                          <p:attrName>ppt_x</p:attrName>
                                          <p:attrName>ppt_y</p:attrName>
                                        </p:attrNameLst>
                                      </p:cBhvr>
                                      <p:rCtr x="0" y="12500"/>
                                    </p:animMotion>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fltVal val="0"/>
                                          </p:val>
                                        </p:tav>
                                        <p:tav tm="100000">
                                          <p:val>
                                            <p:strVal val="#ppt_w"/>
                                          </p:val>
                                        </p:tav>
                                      </p:tavLst>
                                    </p:anim>
                                    <p:anim calcmode="lin" valueType="num">
                                      <p:cBhvr>
                                        <p:cTn id="51" dur="1000" fill="hold"/>
                                        <p:tgtEl>
                                          <p:spTgt spid="7"/>
                                        </p:tgtEl>
                                        <p:attrNameLst>
                                          <p:attrName>ppt_h</p:attrName>
                                        </p:attrNameLst>
                                      </p:cBhvr>
                                      <p:tavLst>
                                        <p:tav tm="0">
                                          <p:val>
                                            <p:fltVal val="0"/>
                                          </p:val>
                                        </p:tav>
                                        <p:tav tm="100000">
                                          <p:val>
                                            <p:strVal val="#ppt_h"/>
                                          </p:val>
                                        </p:tav>
                                      </p:tavLst>
                                    </p:anim>
                                    <p:anim calcmode="lin" valueType="num">
                                      <p:cBhvr>
                                        <p:cTn id="52" dur="1000" fill="hold"/>
                                        <p:tgtEl>
                                          <p:spTgt spid="7"/>
                                        </p:tgtEl>
                                        <p:attrNameLst>
                                          <p:attrName>style.rotation</p:attrName>
                                        </p:attrNameLst>
                                      </p:cBhvr>
                                      <p:tavLst>
                                        <p:tav tm="0">
                                          <p:val>
                                            <p:fltVal val="90"/>
                                          </p:val>
                                        </p:tav>
                                        <p:tav tm="100000">
                                          <p:val>
                                            <p:fltVal val="0"/>
                                          </p:val>
                                        </p:tav>
                                      </p:tavLst>
                                    </p:anim>
                                    <p:animEffect transition="in" filter="fade">
                                      <p:cBhvr>
                                        <p:cTn id="53" dur="1000"/>
                                        <p:tgtEl>
                                          <p:spTgt spid="7"/>
                                        </p:tgtEl>
                                      </p:cBhvr>
                                    </p:animEffect>
                                  </p:childTnLst>
                                </p:cTn>
                              </p:par>
                              <p:par>
                                <p:cTn id="54" presetID="0" presetClass="path" presetSubtype="0" accel="50000" decel="50000" fill="hold" nodeType="withEffect">
                                  <p:stCondLst>
                                    <p:cond delay="0"/>
                                  </p:stCondLst>
                                  <p:childTnLst>
                                    <p:animMotion origin="layout" path="M 0.3375 -0.21667 L 0.00221 -0.00209 L 0.00221 -0.00347 " pathEditMode="relative" ptsTypes="AAA">
                                      <p:cBhvr>
                                        <p:cTn id="55" dur="2000" fill="hold"/>
                                        <p:tgtEl>
                                          <p:spTgt spid="7"/>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nodeType="clickEffect">
                                  <p:stCondLst>
                                    <p:cond delay="0"/>
                                  </p:stCondLst>
                                  <p:childTnLst>
                                    <p:animMotion origin="layout" path="M 2.70833E-6 2.22222E-6 L 0.36211 0.24051 L 0.36133 0.23912 " pathEditMode="relative" rAng="0" ptsTypes="AAA">
                                      <p:cBhvr>
                                        <p:cTn id="59" dur="2000" fill="hold"/>
                                        <p:tgtEl>
                                          <p:spTgt spid="7"/>
                                        </p:tgtEl>
                                        <p:attrNameLst>
                                          <p:attrName>ppt_x</p:attrName>
                                          <p:attrName>ppt_y</p:attrName>
                                        </p:attrNameLst>
                                      </p:cBhvr>
                                      <p:rCtr x="18099" y="12014"/>
                                    </p:animMotion>
                                  </p:childTnLst>
                                </p:cTn>
                              </p:par>
                              <p:par>
                                <p:cTn id="60" presetID="1"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6" presetClass="emph" presetSubtype="0" fill="hold" nodeType="withEffect">
                                  <p:stCondLst>
                                    <p:cond delay="0"/>
                                  </p:stCondLst>
                                  <p:childTnLst>
                                    <p:animScale>
                                      <p:cBhvr>
                                        <p:cTn id="67" dur="2000" fill="hold"/>
                                        <p:tgtEl>
                                          <p:spTgt spid="7"/>
                                        </p:tgtEl>
                                      </p:cBhvr>
                                      <p:by x="50000" y="50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2" nodeType="clickEffect">
                                  <p:stCondLst>
                                    <p:cond delay="0"/>
                                  </p:stCondLst>
                                  <p:childTnLst>
                                    <p:set>
                                      <p:cBhvr>
                                        <p:cTn id="71" dur="1" fill="hold">
                                          <p:stCondLst>
                                            <p:cond delay="0"/>
                                          </p:stCondLst>
                                        </p:cTn>
                                        <p:tgtEl>
                                          <p:spTgt spid="9"/>
                                        </p:tgtEl>
                                        <p:attrNameLst>
                                          <p:attrName>style.visibility</p:attrName>
                                        </p:attrNameLst>
                                      </p:cBhvr>
                                      <p:to>
                                        <p:strVal val="visible"/>
                                      </p:to>
                                    </p:set>
                                  </p:childTnLst>
                                </p:cTn>
                              </p:par>
                              <p:par>
                                <p:cTn id="72" presetID="0" presetClass="path" presetSubtype="0" accel="50000" decel="50000" fill="hold" grpId="0" nodeType="withEffect">
                                  <p:stCondLst>
                                    <p:cond delay="0"/>
                                  </p:stCondLst>
                                  <p:childTnLst>
                                    <p:animMotion origin="layout" path="M -0.00638 -0.00463 L 0.36862 0.0375 L 0.36862 0.03611 " pathEditMode="relative" ptsTypes="AAA">
                                      <p:cBhvr>
                                        <p:cTn id="73" dur="2000" fill="hold"/>
                                        <p:tgtEl>
                                          <p:spTgt spid="9"/>
                                        </p:tgtEl>
                                        <p:attrNameLst>
                                          <p:attrName>ppt_x</p:attrName>
                                          <p:attrName>ppt_y</p:attrName>
                                        </p:attrNameLst>
                                      </p:cBhvr>
                                    </p:animMotion>
                                  </p:childTnLst>
                                </p:cTn>
                              </p:par>
                              <p:par>
                                <p:cTn id="74" presetID="6" presetClass="emph" presetSubtype="0" fill="hold" grpId="1" nodeType="withEffect">
                                  <p:stCondLst>
                                    <p:cond delay="0"/>
                                  </p:stCondLst>
                                  <p:childTnLst>
                                    <p:animScale>
                                      <p:cBhvr>
                                        <p:cTn id="75" dur="2000" fill="hold"/>
                                        <p:tgtEl>
                                          <p:spTgt spid="9"/>
                                        </p:tgtEl>
                                      </p:cBhvr>
                                      <p:by x="50000" y="50000"/>
                                    </p:animScale>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132"/>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8" grpId="0"/>
      <p:bldP spid="9" grpId="0"/>
      <p:bldP spid="9" grpId="1"/>
      <p:bldP spid="9" grpId="2"/>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383100" y="187604"/>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3722984" y="1928790"/>
            <a:ext cx="3290463" cy="3290463"/>
            <a:chOff x="3722984" y="1928790"/>
            <a:chExt cx="3290463" cy="3290463"/>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485819" y="4757588"/>
              <a:ext cx="1892808" cy="461665"/>
            </a:xfrm>
            <a:prstGeom prst="rect">
              <a:avLst/>
            </a:prstGeom>
            <a:noFill/>
          </p:spPr>
          <p:txBody>
            <a:bodyPr wrap="square" rtlCol="0">
              <a:spAutoFit/>
            </a:bodyPr>
            <a:lstStyle/>
            <a:p>
              <a:r>
                <a:rPr lang="en-US" sz="2400" b="1" dirty="0"/>
                <a:t>Web Crawler</a:t>
              </a:r>
            </a:p>
          </p:txBody>
        </p:sp>
      </p:grpSp>
      <p:grpSp>
        <p:nvGrpSpPr>
          <p:cNvPr id="10" name="Group 9">
            <a:extLst>
              <a:ext uri="{FF2B5EF4-FFF2-40B4-BE49-F238E27FC236}">
                <a16:creationId xmlns:a16="http://schemas.microsoft.com/office/drawing/2014/main" id="{703397A8-66BF-AFD6-FD19-FE282A90A23D}"/>
              </a:ext>
            </a:extLst>
          </p:cNvPr>
          <p:cNvGrpSpPr/>
          <p:nvPr/>
        </p:nvGrpSpPr>
        <p:grpSpPr>
          <a:xfrm>
            <a:off x="3214886" y="1909499"/>
            <a:ext cx="4434674" cy="3470039"/>
            <a:chOff x="2578771" y="1858994"/>
            <a:chExt cx="5578887" cy="4326813"/>
          </a:xfrm>
        </p:grpSpPr>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3"/>
            <a:stretch>
              <a:fillRect/>
            </a:stretch>
          </p:blipFill>
          <p:spPr>
            <a:xfrm>
              <a:off x="2578771" y="1858994"/>
              <a:ext cx="5578887" cy="4104188"/>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233681" y="5724142"/>
              <a:ext cx="2144946" cy="461665"/>
            </a:xfrm>
            <a:prstGeom prst="rect">
              <a:avLst/>
            </a:prstGeom>
            <a:noFill/>
          </p:spPr>
          <p:txBody>
            <a:bodyPr wrap="none" rtlCol="0">
              <a:spAutoFit/>
            </a:bodyPr>
            <a:lstStyle/>
            <a:p>
              <a:r>
                <a:rPr lang="en-US" sz="2400" b="1" dirty="0"/>
                <a:t>Network Graph</a:t>
              </a:r>
            </a:p>
          </p:txBody>
        </p:sp>
      </p:grpSp>
      <p:grpSp>
        <p:nvGrpSpPr>
          <p:cNvPr id="12" name="Group 11">
            <a:extLst>
              <a:ext uri="{FF2B5EF4-FFF2-40B4-BE49-F238E27FC236}">
                <a16:creationId xmlns:a16="http://schemas.microsoft.com/office/drawing/2014/main" id="{4D88CFD0-B00D-4F59-DE22-F4EDBEA9E0AF}"/>
              </a:ext>
            </a:extLst>
          </p:cNvPr>
          <p:cNvGrpSpPr/>
          <p:nvPr/>
        </p:nvGrpSpPr>
        <p:grpSpPr>
          <a:xfrm>
            <a:off x="7874773" y="1410582"/>
            <a:ext cx="2352976" cy="2609360"/>
            <a:chOff x="9194253" y="1545336"/>
            <a:chExt cx="2352976" cy="2609360"/>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253" y="1545336"/>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116152" y="369303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5"/>
          <a:stretch>
            <a:fillRect/>
          </a:stretch>
        </p:blipFill>
        <p:spPr>
          <a:xfrm>
            <a:off x="2192171" y="1522194"/>
            <a:ext cx="8035578" cy="4221508"/>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6"/>
          <a:stretch>
            <a:fillRect/>
          </a:stretch>
        </p:blipFill>
        <p:spPr>
          <a:xfrm>
            <a:off x="2585954" y="1291195"/>
            <a:ext cx="7298897" cy="4534163"/>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8410" y="45653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row PNG, Arrow Transparent Background - FreeIconsPNG">
            <a:extLst>
              <a:ext uri="{FF2B5EF4-FFF2-40B4-BE49-F238E27FC236}">
                <a16:creationId xmlns:a16="http://schemas.microsoft.com/office/drawing/2014/main" id="{FBFA1BF9-D42E-7CB0-D185-6C96601C5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3757" y="173293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21A13BB4-2893-1374-4DC0-7806212415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231" y="166933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F8C5C35E-A113-4E1B-397A-713739ADF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670454" y="3501256"/>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085C23BC-5BEC-62BA-3CB1-60CCF0CB0D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6619102" y="4709473"/>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Arrow PNG, Arrow Transparent Background - FreeIconsPNG">
            <a:extLst>
              <a:ext uri="{FF2B5EF4-FFF2-40B4-BE49-F238E27FC236}">
                <a16:creationId xmlns:a16="http://schemas.microsoft.com/office/drawing/2014/main" id="{F2108037-CF27-5739-E8BD-45914CBF2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4664902" y="474036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ters realm | RWBY Fanon Wiki | Fandom">
            <a:extLst>
              <a:ext uri="{FF2B5EF4-FFF2-40B4-BE49-F238E27FC236}">
                <a16:creationId xmlns:a16="http://schemas.microsoft.com/office/drawing/2014/main" id="{BC400343-095B-6615-72ED-F921D09E3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3854" y="100809"/>
            <a:ext cx="799729" cy="79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6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4.81481E-6 L -0.27903 -0.12384 " pathEditMode="relative" rAng="0" ptsTypes="AA">
                                      <p:cBhvr>
                                        <p:cTn id="10" dur="2000" fill="hold"/>
                                        <p:tgtEl>
                                          <p:spTgt spid="6"/>
                                        </p:tgtEl>
                                        <p:attrNameLst>
                                          <p:attrName>ppt_x</p:attrName>
                                          <p:attrName>ppt_y</p:attrName>
                                        </p:attrNameLst>
                                      </p:cBhvr>
                                      <p:rCtr x="-13958" y="-6204"/>
                                    </p:animMotion>
                                  </p:childTnLst>
                                </p:cTn>
                              </p:par>
                              <p:par>
                                <p:cTn id="11" presetID="6" presetClass="emph" presetSubtype="0" fill="hold" nodeType="withEffect">
                                  <p:stCondLst>
                                    <p:cond delay="0"/>
                                  </p:stCondLst>
                                  <p:childTnLst>
                                    <p:animScale>
                                      <p:cBhvr>
                                        <p:cTn id="12" dur="2000" fill="hold"/>
                                        <p:tgtEl>
                                          <p:spTgt spid="6"/>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91667E-6 -1.48148E-6 L 0.00742 -0.14884 " pathEditMode="relative" rAng="0" ptsTypes="AA">
                                      <p:cBhvr>
                                        <p:cTn id="23" dur="2000" fill="hold"/>
                                        <p:tgtEl>
                                          <p:spTgt spid="10"/>
                                        </p:tgtEl>
                                        <p:attrNameLst>
                                          <p:attrName>ppt_x</p:attrName>
                                          <p:attrName>ppt_y</p:attrName>
                                        </p:attrNameLst>
                                      </p:cBhvr>
                                      <p:rCtr x="365" y="-7454"/>
                                    </p:animMotion>
                                  </p:childTnLst>
                                </p:cTn>
                              </p:par>
                              <p:par>
                                <p:cTn id="24" presetID="6" presetClass="emph" presetSubtype="0" fill="hold" nodeType="withEffect">
                                  <p:stCondLst>
                                    <p:cond delay="0"/>
                                  </p:stCondLst>
                                  <p:childTnLst>
                                    <p:animScale>
                                      <p:cBhvr>
                                        <p:cTn id="25" dur="2000" fill="hold"/>
                                        <p:tgtEl>
                                          <p:spTgt spid="10"/>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5E-6 3.7037E-7 L 0.24141 0.2287 " pathEditMode="relative" rAng="0" ptsTypes="AA">
                                      <p:cBhvr>
                                        <p:cTn id="43" dur="2000" fill="hold"/>
                                        <p:tgtEl>
                                          <p:spTgt spid="16"/>
                                        </p:tgtEl>
                                        <p:attrNameLst>
                                          <p:attrName>ppt_x</p:attrName>
                                          <p:attrName>ppt_y</p:attrName>
                                        </p:attrNameLst>
                                      </p:cBhvr>
                                      <p:rCtr x="12070" y="11435"/>
                                    </p:animMotion>
                                  </p:childTnLst>
                                </p:cTn>
                              </p:par>
                              <p:par>
                                <p:cTn id="44" presetID="6" presetClass="emph" presetSubtype="0" fill="hold" nodeType="withEffect">
                                  <p:stCondLst>
                                    <p:cond delay="0"/>
                                  </p:stCondLst>
                                  <p:childTnLst>
                                    <p:animScale>
                                      <p:cBhvr>
                                        <p:cTn id="45" dur="2000" fill="hold"/>
                                        <p:tgtEl>
                                          <p:spTgt spid="16"/>
                                        </p:tgtEl>
                                      </p:cBhvr>
                                      <p:by x="50000" y="50000"/>
                                    </p:animScale>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1.66667E-6 0 L -0.27279 0.23958 " pathEditMode="relative" rAng="0" ptsTypes="AA">
                                      <p:cBhvr>
                                        <p:cTn id="60" dur="2000" fill="hold"/>
                                        <p:tgtEl>
                                          <p:spTgt spid="18"/>
                                        </p:tgtEl>
                                        <p:attrNameLst>
                                          <p:attrName>ppt_x</p:attrName>
                                          <p:attrName>ppt_y</p:attrName>
                                        </p:attrNameLst>
                                      </p:cBhvr>
                                      <p:rCtr x="-13646" y="11968"/>
                                    </p:animMotion>
                                  </p:childTnLst>
                                </p:cTn>
                              </p:par>
                              <p:par>
                                <p:cTn id="61" presetID="6" presetClass="emph" presetSubtype="0" fill="hold" nodeType="withEffect">
                                  <p:stCondLst>
                                    <p:cond delay="0"/>
                                  </p:stCondLst>
                                  <p:childTnLst>
                                    <p:animScale>
                                      <p:cBhvr>
                                        <p:cTn id="62" dur="2000" fill="hold"/>
                                        <p:tgtEl>
                                          <p:spTgt spid="18"/>
                                        </p:tgtEl>
                                      </p:cBhvr>
                                      <p:by x="50000" y="50000"/>
                                    </p:animScale>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FEEC72-FDD1-611F-6205-69F9D19DCD58}"/>
              </a:ext>
            </a:extLst>
          </p:cNvPr>
          <p:cNvGrpSpPr>
            <a:grpSpLocks noGrp="1" noUngrp="1" noRot="1" noMove="1" noResize="1"/>
          </p:cNvGrpSpPr>
          <p:nvPr/>
        </p:nvGrpSpPr>
        <p:grpSpPr>
          <a:xfrm>
            <a:off x="3762034" y="2364125"/>
            <a:ext cx="3482580" cy="2620632"/>
            <a:chOff x="3762034" y="2364125"/>
            <a:chExt cx="3482580" cy="2620632"/>
          </a:xfrm>
        </p:grpSpPr>
        <p:pic>
          <p:nvPicPr>
            <p:cNvPr id="1030" name="Picture 6" descr="Website - Free web icons">
              <a:extLst>
                <a:ext uri="{FF2B5EF4-FFF2-40B4-BE49-F238E27FC236}">
                  <a16:creationId xmlns:a16="http://schemas.microsoft.com/office/drawing/2014/main" id="{0E7A0749-2C34-C93D-B6F6-C296137DC1E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03519" y="2397331"/>
              <a:ext cx="1941095" cy="1941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DF Reader App : Read All PDF - Apps on Google Play">
              <a:extLst>
                <a:ext uri="{FF2B5EF4-FFF2-40B4-BE49-F238E27FC236}">
                  <a16:creationId xmlns:a16="http://schemas.microsoft.com/office/drawing/2014/main" id="{F667C55A-37E3-14AC-BE9E-4577A2E13E1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62034" y="2364125"/>
              <a:ext cx="1767839" cy="1767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86C9A-84E4-76E3-77F8-F3B04EFEFCBD}"/>
                </a:ext>
              </a:extLst>
            </p:cNvPr>
            <p:cNvSpPr txBox="1">
              <a:spLocks noGrp="1" noRot="1" noMove="1" noResize="1" noEditPoints="1" noAdjustHandles="1" noChangeArrowheads="1" noChangeShapeType="1"/>
            </p:cNvSpPr>
            <p:nvPr/>
          </p:nvSpPr>
          <p:spPr>
            <a:xfrm>
              <a:off x="4261104" y="4338426"/>
              <a:ext cx="2871216" cy="646331"/>
            </a:xfrm>
            <a:prstGeom prst="rect">
              <a:avLst/>
            </a:prstGeom>
            <a:noFill/>
          </p:spPr>
          <p:txBody>
            <a:bodyPr wrap="square" rtlCol="0">
              <a:spAutoFit/>
            </a:bodyPr>
            <a:lstStyle/>
            <a:p>
              <a:r>
                <a:rPr lang="en-US" sz="3600" dirty="0"/>
                <a:t>PDF / Website</a:t>
              </a:r>
            </a:p>
          </p:txBody>
        </p:sp>
      </p:grpSp>
      <p:pic>
        <p:nvPicPr>
          <p:cNvPr id="1034" name="Picture 10" descr="enter image description here">
            <a:extLst>
              <a:ext uri="{FF2B5EF4-FFF2-40B4-BE49-F238E27FC236}">
                <a16:creationId xmlns:a16="http://schemas.microsoft.com/office/drawing/2014/main" id="{C5BB2CE5-6ACE-2B9D-99A2-4031360597E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20262" y="2102411"/>
            <a:ext cx="41529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itting in a chair using a computer&#10;&#10;Description automatically generated">
            <a:extLst>
              <a:ext uri="{FF2B5EF4-FFF2-40B4-BE49-F238E27FC236}">
                <a16:creationId xmlns:a16="http://schemas.microsoft.com/office/drawing/2014/main" id="{392DFA99-50AF-0CC5-44CD-30EE4EC01B2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02397" y="2210743"/>
            <a:ext cx="2454952" cy="2334961"/>
          </a:xfrm>
          <a:prstGeom prst="rect">
            <a:avLst/>
          </a:prstGeom>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sp>
        <p:nvSpPr>
          <p:cNvPr id="3" name="TextBox 2">
            <a:extLst>
              <a:ext uri="{FF2B5EF4-FFF2-40B4-BE49-F238E27FC236}">
                <a16:creationId xmlns:a16="http://schemas.microsoft.com/office/drawing/2014/main" id="{DDF538D3-4416-73AE-80B1-01FC6461AA46}"/>
              </a:ext>
            </a:extLst>
          </p:cNvPr>
          <p:cNvSpPr txBox="1"/>
          <p:nvPr/>
        </p:nvSpPr>
        <p:spPr>
          <a:xfrm>
            <a:off x="4486989" y="2483958"/>
            <a:ext cx="2419445" cy="523220"/>
          </a:xfrm>
          <a:prstGeom prst="rect">
            <a:avLst/>
          </a:prstGeom>
          <a:noFill/>
        </p:spPr>
        <p:txBody>
          <a:bodyPr wrap="none" rtlCol="0">
            <a:spAutoFit/>
          </a:bodyPr>
          <a:lstStyle/>
          <a:p>
            <a:r>
              <a:rPr lang="en-US" sz="2800" dirty="0"/>
              <a:t>Network Graph</a:t>
            </a:r>
          </a:p>
        </p:txBody>
      </p:sp>
      <p:pic>
        <p:nvPicPr>
          <p:cNvPr id="1032" name="Picture 8" descr="Machine learning vs Deep learning vs Artificial Intelligence | by Sunila  Gollapudi | DataDrivenInvestor">
            <a:extLst>
              <a:ext uri="{FF2B5EF4-FFF2-40B4-BE49-F238E27FC236}">
                <a16:creationId xmlns:a16="http://schemas.microsoft.com/office/drawing/2014/main" id="{679D8F98-7A5F-4503-D5FB-44617F42344A}"/>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51482" y="1179854"/>
            <a:ext cx="8289036" cy="4796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D29E3E-0E94-E809-CC15-0E2FA4F0FD3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55648" y="1541286"/>
            <a:ext cx="10926700" cy="4023099"/>
          </a:xfrm>
          <a:prstGeom prst="rect">
            <a:avLst/>
          </a:prstGeom>
        </p:spPr>
      </p:pic>
      <p:sp>
        <p:nvSpPr>
          <p:cNvPr id="11" name="TextBox 10">
            <a:extLst>
              <a:ext uri="{FF2B5EF4-FFF2-40B4-BE49-F238E27FC236}">
                <a16:creationId xmlns:a16="http://schemas.microsoft.com/office/drawing/2014/main" id="{31B0F11F-5C0A-0642-CB6F-E11B4601DA8F}"/>
              </a:ext>
            </a:extLst>
          </p:cNvPr>
          <p:cNvSpPr txBox="1"/>
          <p:nvPr/>
        </p:nvSpPr>
        <p:spPr>
          <a:xfrm>
            <a:off x="7545910" y="2483958"/>
            <a:ext cx="3638732" cy="523220"/>
          </a:xfrm>
          <a:prstGeom prst="rect">
            <a:avLst/>
          </a:prstGeom>
          <a:noFill/>
        </p:spPr>
        <p:txBody>
          <a:bodyPr wrap="square" rtlCol="0">
            <a:spAutoFit/>
          </a:bodyPr>
          <a:lstStyle/>
          <a:p>
            <a:r>
              <a:rPr lang="en-US" sz="2800" dirty="0"/>
              <a:t>User Query + Network</a:t>
            </a:r>
          </a:p>
        </p:txBody>
      </p:sp>
      <p:grpSp>
        <p:nvGrpSpPr>
          <p:cNvPr id="14" name="Group 13">
            <a:extLst>
              <a:ext uri="{FF2B5EF4-FFF2-40B4-BE49-F238E27FC236}">
                <a16:creationId xmlns:a16="http://schemas.microsoft.com/office/drawing/2014/main" id="{0D4018FA-5745-5F94-A3EF-98C68816318B}"/>
              </a:ext>
            </a:extLst>
          </p:cNvPr>
          <p:cNvGrpSpPr/>
          <p:nvPr/>
        </p:nvGrpSpPr>
        <p:grpSpPr>
          <a:xfrm>
            <a:off x="4290882" y="2262029"/>
            <a:ext cx="2716230" cy="2818452"/>
            <a:chOff x="4290882" y="2262029"/>
            <a:chExt cx="2716230" cy="2818452"/>
          </a:xfrm>
        </p:grpSpPr>
        <p:pic>
          <p:nvPicPr>
            <p:cNvPr id="12" name="Picture 2" descr="Masters realm | RWBY Fanon Wiki | Fandom">
              <a:extLst>
                <a:ext uri="{FF2B5EF4-FFF2-40B4-BE49-F238E27FC236}">
                  <a16:creationId xmlns:a16="http://schemas.microsoft.com/office/drawing/2014/main" id="{80DF2E97-5CE1-036A-8BE3-3BC3BA7FE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0882" y="2262029"/>
              <a:ext cx="2644427" cy="2644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C349B7-6987-7354-0D4B-BB2AB711EC3C}"/>
                </a:ext>
              </a:extLst>
            </p:cNvPr>
            <p:cNvSpPr txBox="1"/>
            <p:nvPr/>
          </p:nvSpPr>
          <p:spPr>
            <a:xfrm>
              <a:off x="5030884" y="4557261"/>
              <a:ext cx="1976228" cy="523220"/>
            </a:xfrm>
            <a:prstGeom prst="rect">
              <a:avLst/>
            </a:prstGeom>
            <a:noFill/>
          </p:spPr>
          <p:txBody>
            <a:bodyPr wrap="square" rtlCol="0">
              <a:spAutoFit/>
            </a:bodyPr>
            <a:lstStyle/>
            <a:p>
              <a:r>
                <a:rPr lang="en-US" sz="2800" dirty="0"/>
                <a:t>REALM</a:t>
              </a:r>
              <a:endParaRPr lang="en-US" dirty="0"/>
            </a:p>
          </p:txBody>
        </p:sp>
      </p:grpSp>
      <p:grpSp>
        <p:nvGrpSpPr>
          <p:cNvPr id="18" name="Group 17">
            <a:extLst>
              <a:ext uri="{FF2B5EF4-FFF2-40B4-BE49-F238E27FC236}">
                <a16:creationId xmlns:a16="http://schemas.microsoft.com/office/drawing/2014/main" id="{BC83C912-93F2-F935-1B5D-79C90040CAD7}"/>
              </a:ext>
            </a:extLst>
          </p:cNvPr>
          <p:cNvGrpSpPr/>
          <p:nvPr/>
        </p:nvGrpSpPr>
        <p:grpSpPr>
          <a:xfrm>
            <a:off x="4584984" y="3994588"/>
            <a:ext cx="2644427" cy="2091605"/>
            <a:chOff x="4584984" y="3994588"/>
            <a:chExt cx="2644427" cy="2091605"/>
          </a:xfrm>
        </p:grpSpPr>
        <p:pic>
          <p:nvPicPr>
            <p:cNvPr id="2050" name="Picture 2" descr="Standard beam search algorithm with beam size 2 | Download Scientific  Diagram">
              <a:extLst>
                <a:ext uri="{FF2B5EF4-FFF2-40B4-BE49-F238E27FC236}">
                  <a16:creationId xmlns:a16="http://schemas.microsoft.com/office/drawing/2014/main" id="{A51881E5-E2C9-05D3-FDC3-4737143028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4984" y="3994588"/>
              <a:ext cx="2644427" cy="18315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345C75-9E4A-7D06-0611-B462E1CA9BE8}"/>
                </a:ext>
              </a:extLst>
            </p:cNvPr>
            <p:cNvSpPr txBox="1"/>
            <p:nvPr/>
          </p:nvSpPr>
          <p:spPr>
            <a:xfrm>
              <a:off x="4618832" y="5562973"/>
              <a:ext cx="2550955" cy="523220"/>
            </a:xfrm>
            <a:prstGeom prst="rect">
              <a:avLst/>
            </a:prstGeom>
            <a:noFill/>
          </p:spPr>
          <p:txBody>
            <a:bodyPr wrap="none" rtlCol="0">
              <a:spAutoFit/>
            </a:bodyPr>
            <a:lstStyle/>
            <a:p>
              <a:r>
                <a:rPr lang="en-US" sz="2800" dirty="0"/>
                <a:t>Path Predictions</a:t>
              </a:r>
            </a:p>
          </p:txBody>
        </p:sp>
      </p:grpSp>
      <p:pic>
        <p:nvPicPr>
          <p:cNvPr id="19" name="Picture 14" descr="Arrow PNG, Arrow Transparent Background - FreeIconsPNG">
            <a:extLst>
              <a:ext uri="{FF2B5EF4-FFF2-40B4-BE49-F238E27FC236}">
                <a16:creationId xmlns:a16="http://schemas.microsoft.com/office/drawing/2014/main" id="{B9696EB7-C9C9-8038-8D7E-CB57818000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0433" y="113925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Arrow PNG, Arrow Transparent Background - FreeIconsPNG">
            <a:extLst>
              <a:ext uri="{FF2B5EF4-FFF2-40B4-BE49-F238E27FC236}">
                <a16:creationId xmlns:a16="http://schemas.microsoft.com/office/drawing/2014/main" id="{ED58946B-D801-FFC0-EC9D-FC47C47C3C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1127" y="1139258"/>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543FE6E5-8FE3-4C23-3914-D30C21925B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9142797" y="287959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95710554-5B98-D84A-0CE9-E1607F2D1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800000">
            <a:off x="7536071" y="437034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389E3744-859F-E23A-11FE-4032C98484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860703" y="2940009"/>
            <a:ext cx="1230357" cy="12743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BABE614-F3A9-3359-F9EF-85D749D5122B}"/>
              </a:ext>
            </a:extLst>
          </p:cNvPr>
          <p:cNvSpPr txBox="1"/>
          <p:nvPr/>
        </p:nvSpPr>
        <p:spPr>
          <a:xfrm>
            <a:off x="3917482" y="3516785"/>
            <a:ext cx="184731" cy="369332"/>
          </a:xfrm>
          <a:prstGeom prst="rect">
            <a:avLst/>
          </a:prstGeom>
          <a:noFill/>
        </p:spPr>
        <p:txBody>
          <a:bodyPr wrap="none" rtlCol="0">
            <a:spAutoFit/>
          </a:bodyPr>
          <a:lstStyle/>
          <a:p>
            <a:endParaRPr lang="en-US" dirty="0"/>
          </a:p>
        </p:txBody>
      </p:sp>
      <p:sp>
        <p:nvSpPr>
          <p:cNvPr id="25" name="Rectangle 3">
            <a:extLst>
              <a:ext uri="{FF2B5EF4-FFF2-40B4-BE49-F238E27FC236}">
                <a16:creationId xmlns:a16="http://schemas.microsoft.com/office/drawing/2014/main" id="{7F3A4F60-24B2-8B36-65E0-1DA9B48EE270}"/>
              </a:ext>
            </a:extLst>
          </p:cNvPr>
          <p:cNvSpPr>
            <a:spLocks noChangeArrowheads="1"/>
          </p:cNvSpPr>
          <p:nvPr/>
        </p:nvSpPr>
        <p:spPr bwMode="auto">
          <a:xfrm>
            <a:off x="3370433" y="3549327"/>
            <a:ext cx="496087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ar(--jp-code-font-family)"/>
              </a:rPr>
              <a:t>'Machine learning-&gt;Relationships to other fields-&gt;Data compression'</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103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2.59259E-6 L -0.31615 0.22292 " pathEditMode="relative" rAng="0" ptsTypes="AA">
                                      <p:cBhvr>
                                        <p:cTn id="10" dur="2000" fill="hold"/>
                                        <p:tgtEl>
                                          <p:spTgt spid="8"/>
                                        </p:tgtEl>
                                        <p:attrNameLst>
                                          <p:attrName>ppt_x</p:attrName>
                                          <p:attrName>ppt_y</p:attrName>
                                        </p:attrNameLst>
                                      </p:cBhvr>
                                      <p:rCtr x="-15807" y="11134"/>
                                    </p:animMotion>
                                  </p:childTnLst>
                                </p:cTn>
                              </p:par>
                              <p:par>
                                <p:cTn id="11" presetID="6" presetClass="emph" presetSubtype="0" fill="hold" nodeType="withEffect">
                                  <p:stCondLst>
                                    <p:cond delay="0"/>
                                  </p:stCondLst>
                                  <p:childTnLst>
                                    <p:animScale>
                                      <p:cBhvr>
                                        <p:cTn id="12" dur="2000" fill="hold"/>
                                        <p:tgtEl>
                                          <p:spTgt spid="8"/>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29167E-6 1.85185E-6 L -0.28424 -0.24375 " pathEditMode="relative" rAng="0" ptsTypes="AA">
                                      <p:cBhvr>
                                        <p:cTn id="23" dur="2000" fill="hold"/>
                                        <p:tgtEl>
                                          <p:spTgt spid="6"/>
                                        </p:tgtEl>
                                        <p:attrNameLst>
                                          <p:attrName>ppt_x</p:attrName>
                                          <p:attrName>ppt_y</p:attrName>
                                        </p:attrNameLst>
                                      </p:cBhvr>
                                      <p:rCtr x="-14219" y="-12199"/>
                                    </p:animMotion>
                                  </p:childTnLst>
                                </p:cTn>
                              </p:par>
                              <p:par>
                                <p:cTn id="24" presetID="6" presetClass="emph" presetSubtype="0" fill="hold" nodeType="withEffect">
                                  <p:stCondLst>
                                    <p:cond delay="0"/>
                                  </p:stCondLst>
                                  <p:childTnLst>
                                    <p:animScale>
                                      <p:cBhvr>
                                        <p:cTn id="25" dur="2000" fill="hold"/>
                                        <p:tgtEl>
                                          <p:spTgt spid="6"/>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5E-6 2.96296E-6 L -0.01367 -0.2831 " pathEditMode="relative" rAng="0" ptsTypes="AA">
                                      <p:cBhvr>
                                        <p:cTn id="42" dur="2000" fill="hold"/>
                                        <p:tgtEl>
                                          <p:spTgt spid="1034"/>
                                        </p:tgtEl>
                                        <p:attrNameLst>
                                          <p:attrName>ppt_x</p:attrName>
                                          <p:attrName>ppt_y</p:attrName>
                                        </p:attrNameLst>
                                      </p:cBhvr>
                                      <p:rCtr x="-690" y="-14167"/>
                                    </p:animMotion>
                                  </p:childTnLst>
                                </p:cTn>
                              </p:par>
                              <p:par>
                                <p:cTn id="43" presetID="6" presetClass="emph" presetSubtype="0" fill="hold" nodeType="withEffect">
                                  <p:stCondLst>
                                    <p:cond delay="0"/>
                                  </p:stCondLst>
                                  <p:childTnLst>
                                    <p:animScale>
                                      <p:cBhvr>
                                        <p:cTn id="44" dur="2000" fill="hold"/>
                                        <p:tgtEl>
                                          <p:spTgt spid="1034"/>
                                        </p:tgtEl>
                                      </p:cBhvr>
                                      <p:by x="70000" y="70000"/>
                                    </p:animScale>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2.08333E-7 4.44444E-6 L 0.26536 -0.25533 " pathEditMode="relative" rAng="0" ptsTypes="AA">
                                      <p:cBhvr>
                                        <p:cTn id="58" dur="2000" fill="hold"/>
                                        <p:tgtEl>
                                          <p:spTgt spid="10"/>
                                        </p:tgtEl>
                                        <p:attrNameLst>
                                          <p:attrName>ppt_x</p:attrName>
                                          <p:attrName>ppt_y</p:attrName>
                                        </p:attrNameLst>
                                      </p:cBhvr>
                                      <p:rCtr x="13268" y="-12778"/>
                                    </p:animMotion>
                                  </p:childTnLst>
                                </p:cTn>
                              </p:par>
                              <p:par>
                                <p:cTn id="59" presetID="6" presetClass="emph" presetSubtype="0" fill="hold" nodeType="withEffect">
                                  <p:stCondLst>
                                    <p:cond delay="0"/>
                                  </p:stCondLst>
                                  <p:childTnLst>
                                    <p:animScale>
                                      <p:cBhvr>
                                        <p:cTn id="60" dur="2000" fill="hold"/>
                                        <p:tgtEl>
                                          <p:spTgt spid="10"/>
                                        </p:tgtEl>
                                      </p:cBhvr>
                                      <p:by x="35000" y="3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1.25E-6 4.81481E-6 L 0.34063 0.1706 " pathEditMode="relative" rAng="0" ptsTypes="AA">
                                      <p:cBhvr>
                                        <p:cTn id="75" dur="2000" fill="hold"/>
                                        <p:tgtEl>
                                          <p:spTgt spid="14"/>
                                        </p:tgtEl>
                                        <p:attrNameLst>
                                          <p:attrName>ppt_x</p:attrName>
                                          <p:attrName>ppt_y</p:attrName>
                                        </p:attrNameLst>
                                      </p:cBhvr>
                                      <p:rCtr x="17031" y="8519"/>
                                    </p:animMotion>
                                  </p:childTnLst>
                                </p:cTn>
                              </p:par>
                              <p:par>
                                <p:cTn id="76" presetID="6" presetClass="emph" presetSubtype="0" fill="hold" nodeType="withEffect">
                                  <p:stCondLst>
                                    <p:cond delay="0"/>
                                  </p:stCondLst>
                                  <p:childTnLst>
                                    <p:animScale>
                                      <p:cBhvr>
                                        <p:cTn id="77" dur="2000" fill="hold"/>
                                        <p:tgtEl>
                                          <p:spTgt spid="14"/>
                                        </p:tgtEl>
                                      </p:cBhvr>
                                      <p:by x="70000" y="70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FCB69-9132-AE5E-C818-2354D5E6953B}"/>
              </a:ext>
            </a:extLst>
          </p:cNvPr>
          <p:cNvSpPr>
            <a:spLocks noGrp="1"/>
          </p:cNvSpPr>
          <p:nvPr>
            <p:ph idx="1"/>
          </p:nvPr>
        </p:nvSpPr>
        <p:spPr>
          <a:xfrm>
            <a:off x="417443" y="1321904"/>
            <a:ext cx="10936359" cy="4738897"/>
          </a:xfrm>
        </p:spPr>
        <p:txBody>
          <a:bodyPr/>
          <a:lstStyle/>
          <a:p>
            <a:r>
              <a:rPr lang="en-US" dirty="0"/>
              <a:t>Context Tracking and Detailed Explanations : </a:t>
            </a:r>
            <a:r>
              <a:rPr lang="en-IN" dirty="0"/>
              <a:t>Graph/tree-like structure ensures seamless context retention and </a:t>
            </a:r>
            <a:r>
              <a:rPr lang="en-US" dirty="0"/>
              <a:t>enables comprehensive explanations without skipping topics (common in Vanilla RAG).</a:t>
            </a:r>
          </a:p>
          <a:p>
            <a:r>
              <a:rPr lang="en-IN" dirty="0"/>
              <a:t>Multimodal Context Awareness : </a:t>
            </a:r>
            <a:r>
              <a:rPr lang="en-US" dirty="0"/>
              <a:t>Tracks and integrates code or images within the document enhances explanations, akin to an interactive video experience.</a:t>
            </a:r>
          </a:p>
          <a:p>
            <a:r>
              <a:rPr lang="en-IN" dirty="0"/>
              <a:t>Reduced Hallucination : </a:t>
            </a:r>
            <a:r>
              <a:rPr lang="en-US" dirty="0"/>
              <a:t>Improves factual accuracy by leveraging structured context and reducing reliance on assumptions.</a:t>
            </a:r>
          </a:p>
          <a:p>
            <a:r>
              <a:rPr lang="en-IN" dirty="0"/>
              <a:t>Enhanced Scalability</a:t>
            </a:r>
            <a:r>
              <a:rPr lang="en-US" dirty="0"/>
              <a:t> : Efficiently handles large and complex datasets with better organization and retrieval capabilities.</a:t>
            </a:r>
          </a:p>
          <a:p>
            <a:r>
              <a:rPr lang="en-IN" dirty="0"/>
              <a:t>Improved Query Understanding</a:t>
            </a:r>
            <a:r>
              <a:rPr lang="en-US" dirty="0"/>
              <a:t> : Adapts to user-specific queries by dynamically navigating the graph structure for tailored responses.</a:t>
            </a:r>
          </a:p>
        </p:txBody>
      </p:sp>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12"/>
          </p:nvPr>
        </p:nvSpPr>
        <p:spPr/>
        <p:txBody>
          <a:bodyPr/>
          <a:lstStyle/>
          <a:p>
            <a:fld id="{AF566841-F213-4D51-B1D5-0B48849A4FB2}" type="slidenum">
              <a:rPr lang="en-US" smtClean="0"/>
              <a:t>7</a:t>
            </a:fld>
            <a:endParaRPr lang="en-US"/>
          </a:p>
        </p:txBody>
      </p:sp>
      <p:sp>
        <p:nvSpPr>
          <p:cNvPr id="7" name="Title 1">
            <a:extLst>
              <a:ext uri="{FF2B5EF4-FFF2-40B4-BE49-F238E27FC236}">
                <a16:creationId xmlns:a16="http://schemas.microsoft.com/office/drawing/2014/main" id="{4FA509E2-EAE3-1BCA-6F18-53BDC21C30B8}"/>
              </a:ext>
            </a:extLst>
          </p:cNvPr>
          <p:cNvSpPr>
            <a:spLocks noGrp="1"/>
          </p:cNvSpPr>
          <p:nvPr>
            <p:ph type="title"/>
          </p:nvPr>
        </p:nvSpPr>
        <p:spPr>
          <a:xfrm>
            <a:off x="200904" y="82296"/>
            <a:ext cx="11991096" cy="797199"/>
          </a:xfrm>
        </p:spPr>
        <p:txBody>
          <a:bodyPr>
            <a:normAutofit/>
          </a:bodyPr>
          <a:lstStyle/>
          <a:p>
            <a:r>
              <a:rPr lang="en-US" dirty="0"/>
              <a:t>Advantages Over Vanilla RAG</a:t>
            </a:r>
          </a:p>
        </p:txBody>
      </p:sp>
    </p:spTree>
    <p:extLst>
      <p:ext uri="{BB962C8B-B14F-4D97-AF65-F5344CB8AC3E}">
        <p14:creationId xmlns:p14="http://schemas.microsoft.com/office/powerpoint/2010/main" val="184840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50F94D-17E7-58FF-05F6-845959FC9913}"/>
              </a:ext>
            </a:extLst>
          </p:cNvPr>
          <p:cNvSpPr>
            <a:spLocks noGrp="1"/>
          </p:cNvSpPr>
          <p:nvPr>
            <p:ph type="sldNum" sz="quarter" idx="4294967295"/>
          </p:nvPr>
        </p:nvSpPr>
        <p:spPr>
          <a:xfrm>
            <a:off x="9448800" y="6276975"/>
            <a:ext cx="2743200" cy="365125"/>
          </a:xfrm>
        </p:spPr>
        <p:txBody>
          <a:bodyPr/>
          <a:lstStyle/>
          <a:p>
            <a:fld id="{AF566841-F213-4D51-B1D5-0B48849A4FB2}" type="slidenum">
              <a:rPr lang="en-US" smtClean="0"/>
              <a:t>8</a:t>
            </a:fld>
            <a:endParaRPr lang="en-US"/>
          </a:p>
        </p:txBody>
      </p:sp>
    </p:spTree>
    <p:extLst>
      <p:ext uri="{BB962C8B-B14F-4D97-AF65-F5344CB8AC3E}">
        <p14:creationId xmlns:p14="http://schemas.microsoft.com/office/powerpoint/2010/main" val="3861439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840</TotalTime>
  <Words>583</Words>
  <Application>Microsoft Office PowerPoint</Application>
  <PresentationFormat>Widescreen</PresentationFormat>
  <Paragraphs>53</Paragraphs>
  <Slides>8</Slides>
  <Notes>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vt:i4>
      </vt:variant>
    </vt:vector>
  </HeadingPairs>
  <TitlesOfParts>
    <vt:vector size="23"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var(--jp-code-font-family)</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lpstr>Advantages Over Vanilla RAG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Parate</cp:lastModifiedBy>
  <cp:revision>5</cp:revision>
  <dcterms:created xsi:type="dcterms:W3CDTF">2024-12-02T17:18:48Z</dcterms:created>
  <dcterms:modified xsi:type="dcterms:W3CDTF">2024-12-04T22:53:38Z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